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555" r:id="rId3"/>
    <p:sldId id="550" r:id="rId4"/>
    <p:sldId id="546" r:id="rId5"/>
    <p:sldId id="549" r:id="rId6"/>
    <p:sldId id="545" r:id="rId7"/>
    <p:sldId id="257" r:id="rId8"/>
    <p:sldId id="551" r:id="rId9"/>
    <p:sldId id="528" r:id="rId10"/>
    <p:sldId id="532" r:id="rId11"/>
    <p:sldId id="502" r:id="rId12"/>
    <p:sldId id="530" r:id="rId13"/>
    <p:sldId id="505" r:id="rId14"/>
    <p:sldId id="518" r:id="rId15"/>
    <p:sldId id="472" r:id="rId16"/>
    <p:sldId id="540" r:id="rId17"/>
    <p:sldId id="520" r:id="rId18"/>
    <p:sldId id="521" r:id="rId19"/>
    <p:sldId id="535" r:id="rId20"/>
    <p:sldId id="536" r:id="rId21"/>
    <p:sldId id="529" r:id="rId22"/>
    <p:sldId id="534" r:id="rId23"/>
    <p:sldId id="537" r:id="rId24"/>
    <p:sldId id="522" r:id="rId25"/>
    <p:sldId id="523" r:id="rId26"/>
    <p:sldId id="538" r:id="rId27"/>
    <p:sldId id="554" r:id="rId28"/>
    <p:sldId id="526" r:id="rId29"/>
    <p:sldId id="552" r:id="rId30"/>
    <p:sldId id="553" r:id="rId31"/>
    <p:sldId id="548" r:id="rId32"/>
    <p:sldId id="55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0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1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778C1-E618-8448-88F7-3FAA4A98503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6241D-616D-D844-9B67-1FA4B0423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0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0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4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27AD-FE49-B742-8C31-01C806F93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3C7C8-E612-E148-B176-A86B73746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840E5-6B42-8142-BFB1-6679CD1A2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FDFC-391B-604C-BD97-D311AEC9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BD06E-93E6-7E41-8173-6F06389E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1BB4-3498-CC43-AAF7-10A68E59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CD530-EC46-504D-B920-E3728C377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2E90A-96C7-0F4B-A48D-477D4D2B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A9E42-7886-E740-A825-0BB8DBE7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7FE8A-20BB-5F4E-A538-C0C980A7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D38DE-403D-3248-8C7B-9B130B182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5A2D4-2ECE-D944-8907-E0369E6BD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04BB7-6E1B-C34C-A9FC-6BF5BF16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C4D72-1AC4-4442-8BB0-D4FC5EFDC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B9C2-0218-5047-952F-833FD155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7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034-40F0-5C4A-9022-D4B2C192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B60F-0D34-9543-B4CE-F8C83E71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23DC-75F5-394B-A264-9DCC705A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CBE3D-B688-1C43-BC0F-42FB14A6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C306-E375-8948-87DD-631E4AF1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55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9A06-744D-D74E-B450-F96B900A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7DA62-C191-2147-BBE5-63F4E4ED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DEC7A-BC7F-E845-882B-B5D8AEA0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74A4-37A4-F74E-9903-692047D5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C0C0C-8D13-0F49-8CF1-DD10A197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2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40A0-BCFC-7446-9C8A-AA2C4BC5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6695-91BB-284D-9FF2-9E319B23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66314-932B-AA4F-AD25-4D7F7A224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34B66-242A-BA45-BD30-2A776B43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2A38A-F39A-8741-B1BA-F60FB6C9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A95AE-FD5A-4B47-B4BF-9838DB65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3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0A0A-0021-0945-9E20-C476B147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F9FD2-5E16-8643-AD60-8407C7276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9108E-0AD9-EC45-9A0D-80CFF8B5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A724F-0412-3E49-9E5F-30790F8D4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CACE1-9999-1147-8A28-89225235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66FDB-CD5E-D84D-8527-27F66B4C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D2B31-E282-3D42-9843-295A8FF2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5558-EB0A-9444-964A-068010D6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2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E61C-0657-0E4A-96AD-7294561C5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9183D-D72E-8D45-AC1C-E4E67A1E1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99C8E-6E80-8E44-8381-36682A13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49F3A-3D22-2240-A36E-DE58BBF9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A677F-3E54-C844-87C2-7F3EB78D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3BEAC-0479-2B49-A807-E880515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BF941-6289-BA4D-8928-CC433A77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DEF1-E0BF-8543-BBF3-6310F88A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48C0-43E5-6441-8AA4-37AA94F0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B89E-E4D0-3E41-8779-1B27A5FCD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54A3B-CCBF-B441-8016-EE5FB60F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9C86F-7DAB-744D-8BF1-25950CA6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A4F8A-482B-E546-8287-5DA70419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16E07-6B96-7A4B-9DAD-E2D53650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E08A2-F73F-0D4C-8C81-89F8FA612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F8E28-CFAF-3645-9151-5B4C8A0E3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23E9D-E4EF-C142-BD8E-E8CE9118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CD8A9-FF01-AD49-9BCA-3063A1EF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2DC51-B51A-9A44-9CE6-0672C5DB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5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360D7-A21C-4D4E-BE0A-07DE4555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959D1-7DD4-F640-B15E-7F45432CD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9D8CB-A94B-B245-B591-8D7421938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6599B-10B1-3C4B-AD6B-550500D8FCF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B9F3F-F3CC-8342-84B4-01B03BEA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31F0-5FB8-7249-938D-7E3E998C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4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c.dgl.ai/" TargetMode="External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dgl-devday@request-nb.mxnet.i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9220-E1C4-8749-ADAC-957B13865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on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F0174-A24B-C54F-860D-F84F1DAF9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0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7599-968B-2447-AE7D-C71B8096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requires to embed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nodes to low-dimension space so that similarity in the embedding space approximates similarity in the original graph.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C3B55-A4A2-044A-B38D-0F3D8D87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5" y="2735979"/>
            <a:ext cx="7983538" cy="3440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AF472-C070-264B-A125-08BCD569DD0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4237377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>
            <a:normAutofit fontScale="92500"/>
          </a:bodyPr>
          <a:lstStyle/>
          <a:p>
            <a:r>
              <a:rPr lang="en-US" dirty="0"/>
              <a:t>Graph Neural Network (GNN): learn embedding on nodes/edges/graphs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4165665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8539-4F2D-FC4F-B0BD-238F0D1E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 in GNN?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computes node embeddings using both graph structure and node/edge features.</a:t>
            </a:r>
          </a:p>
          <a:p>
            <a:r>
              <a:rPr lang="en-US" dirty="0"/>
              <a:t>GNN are naturally inductive models because they run the same neural networks on nodes and edges.</a:t>
            </a:r>
          </a:p>
          <a:p>
            <a:r>
              <a:rPr lang="en-US" dirty="0"/>
              <a:t>GNN and downstream models can be trained in an end-to-end fashion.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0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GNN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1979968" y="2520249"/>
            <a:ext cx="6689014" cy="37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01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4218-2BBF-9144-AE5B-97B66FC1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formalization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is based on message passing</a:t>
            </a:r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334637" y="641722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blipFill>
                <a:blip r:embed="rId4"/>
                <a:stretch>
                  <a:fillRect t="-110204" r="-769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248143" y="2277843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025632" y="2963526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2807207" y="2752344"/>
            <a:ext cx="2424359" cy="4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55836" y="2673906"/>
            <a:ext cx="651372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51376" y="2553667"/>
            <a:ext cx="811973" cy="198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8288" y="2383012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3624" y="2433429"/>
            <a:ext cx="475488" cy="2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691" y="2248102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Reduce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blipFill>
                <a:blip r:embed="rId6"/>
                <a:stretch>
                  <a:fillRect l="-342" t="-136842" r="-171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blipFill>
                <a:blip r:embed="rId7"/>
                <a:stretch>
                  <a:fillRect l="-1786" t="-7143" r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0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5" grpId="0" animBg="1"/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629312"/>
            <a:ext cx="6359726" cy="3288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405440-7C2E-FC43-B7E4-5CFC7429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GNN Example: Graph convolution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20529-7680-9942-8E6E-21277D3F4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43170" cy="808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43170" cy="808363"/>
              </a:xfrm>
              <a:prstGeom prst="rect">
                <a:avLst/>
              </a:prstGeom>
              <a:blipFill>
                <a:blip r:embed="rId3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623161" y="3257974"/>
                <a:ext cx="2815643" cy="1056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3257974"/>
                <a:ext cx="2815643" cy="1056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70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497B-8FBA-334B-9FC7-73C2502C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explanation on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45FE-8488-C744-98A7-8E7FC3C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GCN aggregate all neighbors equally.</a:t>
            </a:r>
          </a:p>
          <a:p>
            <a:pPr lvl="1"/>
            <a:r>
              <a:rPr lang="en-US" dirty="0"/>
              <a:t>It cannot deal with heterogeneous graphs.</a:t>
            </a:r>
          </a:p>
        </p:txBody>
      </p:sp>
    </p:spTree>
    <p:extLst>
      <p:ext uri="{BB962C8B-B14F-4D97-AF65-F5344CB8AC3E}">
        <p14:creationId xmlns:p14="http://schemas.microsoft.com/office/powerpoint/2010/main" val="4106532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FF38-A82D-6B4B-BA34-5AB52DD1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2507" y="1690688"/>
            <a:ext cx="6452097" cy="31298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389656" y="3041305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656" y="3041305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389656" y="3805517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656" y="3805517"/>
                <a:ext cx="2703817" cy="540789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047479" y="4820567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79" y="4820567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6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1124744" y="1843337"/>
            <a:ext cx="436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neighborhood.</a:t>
            </a:r>
          </a:p>
        </p:txBody>
      </p:sp>
    </p:spTree>
    <p:extLst>
      <p:ext uri="{BB962C8B-B14F-4D97-AF65-F5344CB8AC3E}">
        <p14:creationId xmlns:p14="http://schemas.microsoft.com/office/powerpoint/2010/main" val="3097867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A74E-695F-ED42-BFA2-56BDE730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842" y="1690688"/>
            <a:ext cx="397584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ABFE3-868C-B947-B83A-9CCBEDE9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17" y="2574925"/>
            <a:ext cx="4459086" cy="229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90A96E-9137-EF4D-B056-D8CAEE38BCAB}"/>
              </a:ext>
            </a:extLst>
          </p:cNvPr>
          <p:cNvSpPr txBox="1"/>
          <p:nvPr/>
        </p:nvSpPr>
        <p:spPr>
          <a:xfrm>
            <a:off x="838200" y="1821289"/>
            <a:ext cx="5520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Handle graphs whose nodes are connected with different relations.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/>
              <p:nvPr/>
            </p:nvSpPr>
            <p:spPr>
              <a:xfrm>
                <a:off x="838200" y="5004571"/>
                <a:ext cx="5799023" cy="685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/>
                  <a:t>, r is the relation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04571"/>
                <a:ext cx="5799023" cy="685957"/>
              </a:xfrm>
              <a:prstGeom prst="rect">
                <a:avLst/>
              </a:prstGeom>
              <a:blipFill>
                <a:blip r:embed="rId4"/>
                <a:stretch>
                  <a:fillRect l="-218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/>
              <p:nvPr/>
            </p:nvSpPr>
            <p:spPr>
              <a:xfrm>
                <a:off x="906068" y="5825440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825440"/>
                <a:ext cx="2703817" cy="540789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458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EA07-FECD-A146-864D-3D64FBFB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BC37-308A-1F45-8E3F-CAB7F5DF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GNN layers can be stacked together.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321ED-4D66-F142-8B44-8569BD30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430463"/>
            <a:ext cx="8991600" cy="374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15BC3-A62E-A044-A4BF-36B572B51F4B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27547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DE6F-6FFD-1042-A178-A767680C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7246-3779-FD4B-BB56-E8F88706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graph neural networks</a:t>
            </a:r>
          </a:p>
          <a:p>
            <a:r>
              <a:rPr lang="en-US" dirty="0"/>
              <a:t>Overview of DGL API</a:t>
            </a:r>
          </a:p>
          <a:p>
            <a:r>
              <a:rPr lang="en-US" dirty="0"/>
              <a:t>Hands-on tutorials of basic GNN applications</a:t>
            </a:r>
          </a:p>
          <a:p>
            <a:r>
              <a:rPr lang="en-US" dirty="0"/>
              <a:t>DGL on </a:t>
            </a:r>
            <a:r>
              <a:rPr lang="en-US" dirty="0" err="1"/>
              <a:t>SageMaker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2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05D6-2A2B-1642-904A-2D8B6A85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9CFA-B701-054D-BD65-3CCEF485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computes a node embedding based on the node and its local neighborhood.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3A9BB-BE6D-7F4D-8913-B8912B77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00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11A7-5728-0644-81B2-7008BEA1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methods for network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5DC4-EFAA-D641-8DF4-B5E138BB8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4351338"/>
          </a:xfrm>
        </p:spPr>
        <p:txBody>
          <a:bodyPr>
            <a:normAutofit/>
          </a:bodyPr>
          <a:lstStyle/>
          <a:p>
            <a:r>
              <a:rPr lang="en-US" dirty="0"/>
              <a:t>Network embeddings</a:t>
            </a:r>
          </a:p>
          <a:p>
            <a:pPr lvl="1"/>
            <a:r>
              <a:rPr lang="en-US" dirty="0"/>
              <a:t>Matrix factorization</a:t>
            </a:r>
          </a:p>
          <a:p>
            <a:pPr lvl="1"/>
            <a:r>
              <a:rPr lang="en-US" dirty="0"/>
              <a:t>Tensor decomposition</a:t>
            </a:r>
          </a:p>
          <a:p>
            <a:pPr lvl="1"/>
            <a:r>
              <a:rPr lang="en-US" dirty="0"/>
              <a:t>Deep Walk</a:t>
            </a:r>
          </a:p>
          <a:p>
            <a:pPr lvl="1"/>
            <a:r>
              <a:rPr lang="en-US" dirty="0"/>
              <a:t>Autoencoder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Traditional methods use embedding matrix to encode.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57F6A-E715-4048-8B8B-54A2402B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3429000"/>
            <a:ext cx="6042306" cy="2614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2335C-F726-BB4B-AC22-04DBD4CD269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352667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5CEB-1C3E-8B41-8A03-C1D0CE4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in traditional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35C1-6FB5-4C48-9783-ABB8A4B30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Traditional methods are all </a:t>
            </a:r>
            <a:r>
              <a:rPr lang="en-US" dirty="0" err="1"/>
              <a:t>transductive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Only learn from the graph structure.</a:t>
            </a:r>
          </a:p>
          <a:p>
            <a:pPr lvl="1"/>
            <a:r>
              <a:rPr lang="en-US" dirty="0"/>
              <a:t>Network embeddings cannot be trained with the supervision from the downstream tasks.</a:t>
            </a:r>
          </a:p>
        </p:txBody>
      </p:sp>
    </p:spTree>
    <p:extLst>
      <p:ext uri="{BB962C8B-B14F-4D97-AF65-F5344CB8AC3E}">
        <p14:creationId xmlns:p14="http://schemas.microsoft.com/office/powerpoint/2010/main" val="27013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20B6-FC72-EF4C-9AD9-229CE019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 GNN?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L-layer GNN computes node embeddings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in a downstream model trained with any loss function.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/>
              <p:nvPr/>
            </p:nvSpPr>
            <p:spPr>
              <a:xfrm>
                <a:off x="1333244" y="2361665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2361665"/>
                <a:ext cx="3692165" cy="707886"/>
              </a:xfrm>
              <a:prstGeom prst="rect">
                <a:avLst/>
              </a:prstGeom>
              <a:blipFill>
                <a:blip r:embed="rId3"/>
                <a:stretch>
                  <a:fillRect l="-342" t="-136842" r="-1370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/>
              <p:nvPr/>
            </p:nvSpPr>
            <p:spPr>
              <a:xfrm>
                <a:off x="1333244" y="3363553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3363553"/>
                <a:ext cx="2123209" cy="336311"/>
              </a:xfrm>
              <a:prstGeom prst="rect">
                <a:avLst/>
              </a:prstGeom>
              <a:blipFill>
                <a:blip r:embed="rId4"/>
                <a:stretch>
                  <a:fillRect l="-1786" t="-7407" r="-2976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99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0173-6AA3-7E44-9DDC-DFA2BA52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DBC6-8CE2-B346-9C3E-99EF63315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classification is trained in the semi-supervised setting.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/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CrossEntryLoss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blipFill>
                <a:blip r:embed="rId2"/>
                <a:stretch>
                  <a:fillRect l="-750" t="-2778" r="-1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C7990F-B89A-184C-9630-C65EE623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B245E-A573-544B-BEEA-DC1B9BAFD17E}"/>
              </a:ext>
            </a:extLst>
          </p:cNvPr>
          <p:cNvSpPr txBox="1"/>
          <p:nvPr/>
        </p:nvSpPr>
        <p:spPr>
          <a:xfrm>
            <a:off x="1184223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17BC6-2C12-8C41-955A-3B19DEB5D45E}"/>
              </a:ext>
            </a:extLst>
          </p:cNvPr>
          <p:cNvSpPr txBox="1"/>
          <p:nvPr/>
        </p:nvSpPr>
        <p:spPr>
          <a:xfrm>
            <a:off x="3102022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7CCF-7311-BE4C-8C08-FA26B151FA1A}"/>
              </a:ext>
            </a:extLst>
          </p:cNvPr>
          <p:cNvSpPr txBox="1"/>
          <p:nvPr/>
        </p:nvSpPr>
        <p:spPr>
          <a:xfrm>
            <a:off x="5310112" y="3681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28F90-4804-7141-A8A4-B71C0C8649BA}"/>
              </a:ext>
            </a:extLst>
          </p:cNvPr>
          <p:cNvSpPr txBox="1"/>
          <p:nvPr/>
        </p:nvSpPr>
        <p:spPr>
          <a:xfrm>
            <a:off x="7227911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92096-0920-6D47-B3C5-67B74AFFA47C}"/>
              </a:ext>
            </a:extLst>
          </p:cNvPr>
          <p:cNvSpPr txBox="1"/>
          <p:nvPr/>
        </p:nvSpPr>
        <p:spPr>
          <a:xfrm>
            <a:off x="8821234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B49A5-5A23-274E-BD8B-DBA31C5A7305}"/>
              </a:ext>
            </a:extLst>
          </p:cNvPr>
          <p:cNvSpPr txBox="1"/>
          <p:nvPr/>
        </p:nvSpPr>
        <p:spPr>
          <a:xfrm>
            <a:off x="10861743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9618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514C-186F-7A42-A78B-6CD8239D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3FA3-58B0-EA44-853B-F06529A30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train a link prediction model with connectivity of nodes as the training signal.</a:t>
            </a:r>
          </a:p>
          <a:p>
            <a:pPr lvl="1"/>
            <a:r>
              <a:rPr lang="en-US" dirty="0"/>
              <a:t>Positive edges are trained against a few negative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/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blipFill>
                <a:blip r:embed="rId2"/>
                <a:stretch>
                  <a:fillRect l="-1401" t="-18182" r="-15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38F16-3843-9840-B53D-2C383B6280F9}"/>
              </a:ext>
            </a:extLst>
          </p:cNvPr>
          <p:cNvSpPr txBox="1"/>
          <p:nvPr/>
        </p:nvSpPr>
        <p:spPr>
          <a:xfrm>
            <a:off x="3372787" y="3923515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C053-9C8C-CE40-9132-9428A86AFE3C}"/>
              </a:ext>
            </a:extLst>
          </p:cNvPr>
          <p:cNvSpPr txBox="1"/>
          <p:nvPr/>
        </p:nvSpPr>
        <p:spPr>
          <a:xfrm>
            <a:off x="7947285" y="3923515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E4242-0C7C-F54B-9B61-B997ABAE0E60}"/>
              </a:ext>
            </a:extLst>
          </p:cNvPr>
          <p:cNvCxnSpPr>
            <a:stCxn id="5" idx="0"/>
          </p:cNvCxnSpPr>
          <p:nvPr/>
        </p:nvCxnSpPr>
        <p:spPr>
          <a:xfrm flipV="1">
            <a:off x="4349721" y="3635274"/>
            <a:ext cx="402161" cy="28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F13B-05C6-6440-B718-C9FD5870447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769246" y="3635274"/>
            <a:ext cx="220280" cy="28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89816-73EE-D444-A485-56D766241DA5}"/>
              </a:ext>
            </a:extLst>
          </p:cNvPr>
          <p:cNvCxnSpPr/>
          <p:nvPr/>
        </p:nvCxnSpPr>
        <p:spPr>
          <a:xfrm>
            <a:off x="4244716" y="3635274"/>
            <a:ext cx="1058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533DEE-1265-9146-8051-DB33E93E52B0}"/>
              </a:ext>
            </a:extLst>
          </p:cNvPr>
          <p:cNvCxnSpPr/>
          <p:nvPr/>
        </p:nvCxnSpPr>
        <p:spPr>
          <a:xfrm>
            <a:off x="8439462" y="3635274"/>
            <a:ext cx="9443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5283D-E931-BF4C-ABFD-79F956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85" y="4779963"/>
            <a:ext cx="38735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5966EA-20CD-4642-9966-365101BA35BA}"/>
              </a:ext>
            </a:extLst>
          </p:cNvPr>
          <p:cNvSpPr txBox="1"/>
          <p:nvPr/>
        </p:nvSpPr>
        <p:spPr>
          <a:xfrm>
            <a:off x="310941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95ABC-4A5F-504C-A5C4-9EEDB9CF5B95}"/>
              </a:ext>
            </a:extLst>
          </p:cNvPr>
          <p:cNvSpPr txBox="1"/>
          <p:nvPr/>
        </p:nvSpPr>
        <p:spPr>
          <a:xfrm>
            <a:off x="629394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3992452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0F5-D4D5-2F47-BD30-DE7889CC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D0A7-8BC2-344C-9FE2-03169D21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readout to compute graph embeddings</a:t>
            </a:r>
          </a:p>
          <a:p>
            <a:r>
              <a:rPr lang="en-US" dirty="0"/>
              <a:t>Train a graph classifier on the graph embedding.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/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𝑟𝑒𝑎𝑑𝑜𝑢𝑡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/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CrossEntryLoss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B0C878-9ED6-974C-BA63-CC014C71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67" y="4330634"/>
            <a:ext cx="9592808" cy="24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4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7D53-69B3-904F-8F7F-CBB8640D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GNN on large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30444-C0BB-D847-814D-9C29BED5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giant graphs at billion scale: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Knowledge graph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typical training method: mini-batch training</a:t>
            </a:r>
          </a:p>
        </p:txBody>
      </p:sp>
    </p:spTree>
    <p:extLst>
      <p:ext uri="{BB962C8B-B14F-4D97-AF65-F5344CB8AC3E}">
        <p14:creationId xmlns:p14="http://schemas.microsoft.com/office/powerpoint/2010/main" val="2402389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9704-B167-3540-8355-38D43FC6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 of mini-batch training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AE4A-606D-C446-ADAF-8AFDC2A49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mini batch represents the computation graph for target nodes.</a:t>
            </a:r>
          </a:p>
          <a:p>
            <a:r>
              <a:rPr lang="en-US" dirty="0"/>
              <a:t>Small-world graphs lead to a huge computation graph.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FB9C5-218D-DC45-B642-AD04C297351B}"/>
              </a:ext>
            </a:extLst>
          </p:cNvPr>
          <p:cNvGrpSpPr/>
          <p:nvPr/>
        </p:nvGrpSpPr>
        <p:grpSpPr>
          <a:xfrm>
            <a:off x="707682" y="3192866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19DD49-1831-BF4A-94DA-6B83E9CB1002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00567E-F6CD-9B48-BA77-4E1893E71C1E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836F-041A-6C4B-9B36-54C90E767038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9BA20F-A8EB-224F-890F-3BC502D01549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996F2-636E-A24B-BFE1-6A2BB0CD94E2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2C8A2-FE0D-0B4F-811D-28954EFD0CD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EB1016-4C49-0E42-9593-F8D915162F4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D8470-E2B3-8F4C-9BA1-BCCC197CC0CF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A009C-DC0F-C34C-A687-2D4F4999CA71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155B42-D331-A344-A1E8-41D147CAAD6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4236F-5985-F743-9ECC-72AF636B45BF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D676A6-6CE0-C74B-853A-5D64BF1164D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F5AD-1167-2F47-A58C-DF8007C587C5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E83334-06F2-2147-B062-73A183FA6B19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C1BDED-D874-5942-8663-9B26828BC7F8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2A91E8-5AD7-874B-A8C9-666F9747DB2D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1C590C-9887-0146-A494-1706146F6910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C34CAB-F3BF-694C-9AC9-EDB09BF09C24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9DFB03-B753-024B-A457-9CD61D66AC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ADF34C-24DD-094C-8AAA-7302C7D96CDF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D4358-86A1-394A-ABEB-A8636C8E9380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CDD4D0-BBB6-7049-9D20-1EB431BDF82D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1641-19CE-4444-A922-42C98DC8923F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F66C69-A586-CF42-A606-CEEFFD49BAD9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F85EA-C742-D147-89B4-D763C98E08CD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E3CFFE-5015-7045-96E8-931A07EFDC38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A0BE8-D86A-E448-A264-D21CB63F93C3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D8B29-F2CC-6840-B768-38D5873B4EAA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9D514B-C99E-3B45-A8D3-2A8292641E78}"/>
              </a:ext>
            </a:extLst>
          </p:cNvPr>
          <p:cNvGrpSpPr/>
          <p:nvPr/>
        </p:nvGrpSpPr>
        <p:grpSpPr>
          <a:xfrm>
            <a:off x="4689867" y="3165807"/>
            <a:ext cx="6445480" cy="2993378"/>
            <a:chOff x="2725516" y="2624167"/>
            <a:chExt cx="6445480" cy="29933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78D9DA-0B5D-1347-B823-D4E5BAF2AEB1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6B3A41-FC31-D743-9D78-335D9223052D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153C8E-5401-7D46-A293-E6E33B14FFBA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B4A156-AC9C-6B42-B353-98BE14205F2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1BF222-D52D-CB46-A405-C341E658ADC2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57852B-8928-774F-9613-F4D41E720FED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78F6B78-0793-904F-AE02-61ED36175F54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E4860E-0A1B-8F4B-8555-F551D96847CE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547FA3-DBF2-774C-A2C2-2C24D052704F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20D646-AA1A-DC47-B479-3E9BDFECB0DC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636044D-4EBB-0A49-AF98-2C971A61E24E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3E3D7B3-27AA-3547-A96C-448433EB864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961D984-7C92-0A49-B279-8FF64B21E3D8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C85C1E-D4BC-4848-B6ED-B9875173E6D5}"/>
                  </a:ext>
                </a:extLst>
              </p:cNvPr>
              <p:cNvCxnSpPr>
                <a:stCxn id="38" idx="4"/>
                <a:endCxn id="39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A088B7-E4D5-C144-83A1-56915ADA23FB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7C97AF7-9CF5-084C-820E-4ABF6C6DB772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5BD4D6-A347-CE4E-9CE9-7350FA433991}"/>
                  </a:ext>
                </a:extLst>
              </p:cNvPr>
              <p:cNvCxnSpPr>
                <a:stCxn id="38" idx="4"/>
                <a:endCxn id="41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65ABEE-8232-E64E-BA03-720CE6435AF0}"/>
                  </a:ext>
                </a:extLst>
              </p:cNvPr>
              <p:cNvCxnSpPr>
                <a:stCxn id="38" idx="4"/>
                <a:endCxn id="40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693878-88EB-F248-A8B0-6B6B31B637FB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BC7B79-8DEE-A841-8D94-6F773561C59F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9F175E5-1D7B-3941-95D8-257E68F4E198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CD3602-C5B2-DF4C-A050-D3C38B297374}"/>
                  </a:ext>
                </a:extLst>
              </p:cNvPr>
              <p:cNvCxnSpPr>
                <a:stCxn id="40" idx="4"/>
                <a:endCxn id="7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2C7C93-20CC-A443-9AF1-1C12B151A8D8}"/>
                  </a:ext>
                </a:extLst>
              </p:cNvPr>
              <p:cNvCxnSpPr>
                <a:stCxn id="39" idx="4"/>
                <a:endCxn id="44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C9BC8D2-DCA3-1B44-8703-C19798E464FA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2A25EE-B061-3A48-AE42-D6B2B4DEB20D}"/>
                  </a:ext>
                </a:extLst>
              </p:cNvPr>
              <p:cNvCxnSpPr>
                <a:cxnSpLocks/>
                <a:stCxn id="42" idx="4"/>
                <a:endCxn id="46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FBD092-C273-614D-975C-1A5684062D4C}"/>
                  </a:ext>
                </a:extLst>
              </p:cNvPr>
              <p:cNvCxnSpPr>
                <a:stCxn id="43" idx="4"/>
                <a:endCxn id="44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D09FFE-0A60-3643-ABF8-CEEEA3DFB396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57A9A1-9C92-0C4E-954A-40F4CBC39437}"/>
                  </a:ext>
                </a:extLst>
              </p:cNvPr>
              <p:cNvCxnSpPr>
                <a:stCxn id="43" idx="4"/>
                <a:endCxn id="6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5B2892-737D-D348-9AC9-11BCD8D75F47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9297CC0-F3AD-2746-8CFC-D3278B5B8718}"/>
                  </a:ext>
                </a:extLst>
              </p:cNvPr>
              <p:cNvCxnSpPr>
                <a:cxnSpLocks/>
                <a:stCxn id="43" idx="4"/>
                <a:endCxn id="63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32BC7F0-7A2B-3444-AA20-FC2446B2275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FCBDAA-6BBE-A34E-B5CC-E1562C46C1C6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57E390-1414-B847-9EC9-16AEE27C0A34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6BF2377-116D-7A4D-8BEF-769858AC3882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4E7EA4-CB23-904D-B171-59C354DC105B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C1AA0A3-9425-7946-A022-8842A6AE5F4E}"/>
                  </a:ext>
                </a:extLst>
              </p:cNvPr>
              <p:cNvCxnSpPr>
                <a:stCxn id="43" idx="4"/>
                <a:endCxn id="7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E8FF0A-E8C9-5B4C-A21E-454C7BCF709A}"/>
                  </a:ext>
                </a:extLst>
              </p:cNvPr>
              <p:cNvCxnSpPr>
                <a:stCxn id="43" idx="4"/>
                <a:endCxn id="66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5A9470-B99E-D54F-95F6-5D2C76FF0FE4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A86BC2-4DB8-FE48-BF98-D88150747FEC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BDD47DA-0508-024F-9D79-BC4B08F9ADC4}"/>
                  </a:ext>
                </a:extLst>
              </p:cNvPr>
              <p:cNvCxnSpPr>
                <a:stCxn id="41" idx="4"/>
                <a:endCxn id="71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A64405-716B-5543-81D5-BD178B9650A2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4FA4EB5-5E7C-3442-A3C9-1CE710E15621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752933-9EF4-3F4D-B078-917F320EFD15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5675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8F44-E5BE-C049-BDBC-F2F20E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with 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08B-E920-4945-813D-F9A928F9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Prune the computation graph:</a:t>
            </a:r>
          </a:p>
          <a:p>
            <a:pPr lvl="1"/>
            <a:r>
              <a:rPr lang="en-US" dirty="0"/>
              <a:t>sample neighbors from a neighbor list of a vertex.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A3E91D0-1362-6448-9332-F86AE06BFB12}"/>
              </a:ext>
            </a:extLst>
          </p:cNvPr>
          <p:cNvSpPr/>
          <p:nvPr/>
        </p:nvSpPr>
        <p:spPr>
          <a:xfrm>
            <a:off x="6503093" y="4242975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D3EC1E-A025-AA4D-8459-BE8A1F8FAA5D}"/>
              </a:ext>
            </a:extLst>
          </p:cNvPr>
          <p:cNvGrpSpPr/>
          <p:nvPr/>
        </p:nvGrpSpPr>
        <p:grpSpPr>
          <a:xfrm>
            <a:off x="8039697" y="3300967"/>
            <a:ext cx="2182944" cy="2451386"/>
            <a:chOff x="7634963" y="2926213"/>
            <a:chExt cx="2182944" cy="2451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681AFF-4FC9-5341-8AF1-F83145B0FE8D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D5EB51-7BD9-4245-9B79-8B5AA23851D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A1DDF-4A34-3A4D-BD72-76B3BB0ED27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D8EF-CB9D-534D-AA72-6D990B9CE83A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83927C-2352-7248-8AFA-876A234FD70E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7987F5-60B2-614E-A07D-1FBA399348DD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1717F-2D67-8A48-935C-22E44A043FF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63A6F-D56E-D24A-880B-DF4DBF2FCA25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F174-DCDC-5D4B-A2C7-9A6247F91C92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84FBD6-2BA0-A84C-BCAD-A1DF80BC76C9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0D5C-9BE9-1749-A44F-E3BC8BE7E4FE}"/>
                </a:ext>
              </a:extLst>
            </p:cNvPr>
            <p:cNvCxnSpPr>
              <a:stCxn id="7" idx="4"/>
              <a:endCxn id="15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2F1A-D359-A64B-88F6-0B1910A5FFD3}"/>
              </a:ext>
            </a:extLst>
          </p:cNvPr>
          <p:cNvGrpSpPr/>
          <p:nvPr/>
        </p:nvGrpSpPr>
        <p:grpSpPr>
          <a:xfrm>
            <a:off x="1330678" y="3132398"/>
            <a:ext cx="5043099" cy="2822116"/>
            <a:chOff x="4127897" y="2764138"/>
            <a:chExt cx="5043099" cy="28221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1075F7-FFEA-7241-B408-A2F9E203D5B6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0A7351-4A51-2442-81ED-DF0B907B4CCD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52AD7E-1051-224B-8820-F81CA445F27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5E5527-13EE-3747-95C4-A3DD7FE9417E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6A8EE5-FB6E-E340-A90E-9F44C01CFD83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F6D74F-D0E1-A743-AA93-0E358DF7DC7A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999EA3-6BD8-F646-8FCC-D22B6B6D8A28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AB4212-94D9-634B-8683-91CCB7F0E9C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BF61F6-9623-9C40-BA7F-91283AD77405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84561-E21B-F243-A933-3B3AE422A96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DE583EB-E1E8-974E-9ED9-3133ECAE554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A69AE8-CB3B-E745-A9C6-0B1A4FB399D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14AEB3-BAE1-EE4C-95E1-8D9D41F43E57}"/>
                </a:ext>
              </a:extLst>
            </p:cNvPr>
            <p:cNvCxnSpPr>
              <a:stCxn id="18" idx="4"/>
              <a:endCxn id="19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F95954-0321-0D4C-9F63-8D94D8D75F06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54C499-FF1F-F04F-8DAC-D8AB7571530F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4C13B2-4D1A-0C41-8301-C9CBB35D59F8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3086C3-844E-BC4A-8464-3EE7B8D109E0}"/>
                </a:ext>
              </a:extLst>
            </p:cNvPr>
            <p:cNvCxnSpPr>
              <a:stCxn id="18" idx="4"/>
              <a:endCxn id="20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EDDC9-A954-9347-B78E-9D0BCE3A7F79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DB982-EBD8-2140-B41A-D3C83C901160}"/>
                </a:ext>
              </a:extLst>
            </p:cNvPr>
            <p:cNvCxnSpPr>
              <a:stCxn id="20" idx="4"/>
              <a:endCxn id="26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76411A-4861-1149-A154-9E2BCE3CFD31}"/>
                </a:ext>
              </a:extLst>
            </p:cNvPr>
            <p:cNvCxnSpPr>
              <a:stCxn id="20" idx="4"/>
              <a:endCxn id="25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2DA37-279A-9D4D-A2C1-CC5E23624837}"/>
                </a:ext>
              </a:extLst>
            </p:cNvPr>
            <p:cNvCxnSpPr>
              <a:stCxn id="20" idx="4"/>
              <a:endCxn id="56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73BA81-3886-A941-A956-7CBCDF0B14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404907-8EE3-D246-B1AC-19CFBD862D01}"/>
                </a:ext>
              </a:extLst>
            </p:cNvPr>
            <p:cNvCxnSpPr>
              <a:cxnSpLocks/>
              <a:stCxn id="22" idx="4"/>
              <a:endCxn id="24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C6E57D-1FAA-024E-9234-2875BA91C735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A7EE2E-1D4A-3846-A350-A665A526F6A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6B24C5-3325-264A-86F7-56EE71C99D04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DBE200-23EA-2C4B-8FE8-ADEBAF8AD7E2}"/>
                </a:ext>
              </a:extLst>
            </p:cNvPr>
            <p:cNvCxnSpPr>
              <a:stCxn id="23" idx="4"/>
              <a:endCxn id="41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139F3-B225-BC4E-B4CA-D3DDA3E946EF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E1896-2A12-F94B-B4DF-7D21C4837DDF}"/>
                </a:ext>
              </a:extLst>
            </p:cNvPr>
            <p:cNvCxnSpPr>
              <a:cxnSpLocks/>
              <a:stCxn id="23" idx="4"/>
              <a:endCxn id="43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2E19E0-DF53-E645-8DD6-A1B03DAA223D}"/>
                </a:ext>
              </a:extLst>
            </p:cNvPr>
            <p:cNvCxnSpPr>
              <a:cxnSpLocks/>
              <a:stCxn id="23" idx="4"/>
              <a:endCxn id="25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793A6-9422-C245-9CD5-167A47E9202D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378A32-E20F-014C-BCE0-0CA47BD77C08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3628D66-740D-AD4D-B421-DD712DE1E81C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6D3BEB-F2DC-5F49-87EA-1B30D66244E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77B758-B9EB-134F-ADE7-398C2E8792BF}"/>
                </a:ext>
              </a:extLst>
            </p:cNvPr>
            <p:cNvCxnSpPr>
              <a:stCxn id="23" idx="4"/>
              <a:endCxn id="54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DCF8AF-DF5A-184B-B9DB-50E13D718D4F}"/>
                </a:ext>
              </a:extLst>
            </p:cNvPr>
            <p:cNvCxnSpPr>
              <a:stCxn id="23" idx="4"/>
              <a:endCxn id="46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587203-333A-B844-A8E6-72A3BAC2C347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5C6E5F-DF54-C040-A56E-CEB492B07B4E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629874-977B-2B47-878A-7B0DE8C9C3E7}"/>
                </a:ext>
              </a:extLst>
            </p:cNvPr>
            <p:cNvCxnSpPr>
              <a:stCxn id="21" idx="4"/>
              <a:endCxn id="51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682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F9A6-1CF5-7D4A-BB88-8F41A631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35B4D-E0DB-A340-B033-E8FBD0026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malicious account</a:t>
            </a:r>
          </a:p>
          <a:p>
            <a:r>
              <a:rPr lang="en-US" dirty="0"/>
              <a:t>Anti-money laundering</a:t>
            </a:r>
          </a:p>
          <a:p>
            <a:r>
              <a:rPr lang="en-US" dirty="0"/>
              <a:t>Detect fraudulent medical claim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B6ECF-D61D-7646-9E4E-3C0178BF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607" y="3259931"/>
            <a:ext cx="6182193" cy="30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61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E7BD-25F9-CA4B-96BC-76274250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can be formulated as graph problems.</a:t>
            </a:r>
          </a:p>
          <a:p>
            <a:r>
              <a:rPr lang="en-US" dirty="0"/>
              <a:t>Graph neural network is a new technique for graph learning.</a:t>
            </a:r>
          </a:p>
          <a:p>
            <a:pPr lvl="1"/>
            <a:r>
              <a:rPr lang="en-US" dirty="0"/>
              <a:t>GNN has multiple advantages over traditional methods.</a:t>
            </a:r>
          </a:p>
          <a:p>
            <a:r>
              <a:rPr lang="en-US" dirty="0"/>
              <a:t>We demonstrate how GNNs are used in multiple graph tasks and how these GNN models can be trained.</a:t>
            </a:r>
          </a:p>
        </p:txBody>
      </p:sp>
    </p:spTree>
    <p:extLst>
      <p:ext uri="{BB962C8B-B14F-4D97-AF65-F5344CB8AC3E}">
        <p14:creationId xmlns:p14="http://schemas.microsoft.com/office/powerpoint/2010/main" val="62895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3F87-1A42-2040-92D8-A8AD8974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A741-9E9D-694A-9946-2F7F75B11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r>
              <a:rPr lang="en-US" dirty="0"/>
              <a:t>DGL doc: </a:t>
            </a:r>
            <a:r>
              <a:rPr lang="en-US" dirty="0">
                <a:hlinkClick r:id="rId3"/>
              </a:rPr>
              <a:t>http://doc.dgl.ai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37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D1DD-F036-E048-9294-4AEB1FE4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B9DF-F9FC-A341-B69A-551EAC60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send an email to </a:t>
            </a:r>
            <a:r>
              <a:rPr lang="en-US" dirty="0">
                <a:hlinkClick r:id="rId2"/>
              </a:rPr>
              <a:t>dgl-devday@request-nb.mxnet.io</a:t>
            </a:r>
            <a:endParaRPr lang="en-US" dirty="0"/>
          </a:p>
          <a:p>
            <a:r>
              <a:rPr lang="en-US" dirty="0"/>
              <a:t>You’ll get two replies in a few minutes. The second email contains a URL of the </a:t>
            </a:r>
            <a:r>
              <a:rPr lang="en-US" dirty="0" err="1"/>
              <a:t>SageMaker</a:t>
            </a:r>
            <a:r>
              <a:rPr lang="en-US" dirty="0"/>
              <a:t> </a:t>
            </a:r>
            <a:r>
              <a:rPr lang="en-US"/>
              <a:t>notebook instance.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0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9BC6-4D68-B543-8310-E848C9C8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8FA1-297C-5A46-822B-E5355E7D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lh6.googleusercontent.com/zMBqgipvXK1N2REcAS33JYFaqTsQyFaV8PVWfVoWkHbt66jLKsMwtIfE9xWXt3gggOnYKJCHeznRr8MDxwVOvAZWV1vKKXRE-mRQO_9_aOUDN-KCvGSJ2ufUAkoFHDDg-_U2HtQ">
            <a:extLst>
              <a:ext uri="{FF2B5EF4-FFF2-40B4-BE49-F238E27FC236}">
                <a16:creationId xmlns:a16="http://schemas.microsoft.com/office/drawing/2014/main" id="{D3D837A7-B740-3741-B2CA-A641FF570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263" y="4001294"/>
            <a:ext cx="4094537" cy="26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12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FE25-0BEB-6C40-9EE9-4A18807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AD82A-9A00-F741-B3B0-11F68790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right customers</a:t>
            </a:r>
          </a:p>
          <a:p>
            <a:r>
              <a:rPr lang="en-US" dirty="0"/>
              <a:t>Find the influential customers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AutoShape 2" descr="Image result for marketing target customers">
            <a:extLst>
              <a:ext uri="{FF2B5EF4-FFF2-40B4-BE49-F238E27FC236}">
                <a16:creationId xmlns:a16="http://schemas.microsoft.com/office/drawing/2014/main" id="{DE0B5C55-4141-024B-B120-EB94D5DC75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24350" y="2101850"/>
            <a:ext cx="35433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88FB1-6C94-7245-B76A-7785E7F6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132" y="3625850"/>
            <a:ext cx="3009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1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D2B6A-ABC4-8740-BB89-3060286E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feature engineering</a:t>
            </a:r>
          </a:p>
          <a:p>
            <a:r>
              <a:rPr lang="en-US" dirty="0"/>
              <a:t>Problems of the current approach</a:t>
            </a:r>
          </a:p>
          <a:p>
            <a:pPr lvl="1"/>
            <a:r>
              <a:rPr lang="en-US" dirty="0"/>
              <a:t>Time consuming</a:t>
            </a:r>
          </a:p>
          <a:p>
            <a:pPr lvl="1"/>
            <a:r>
              <a:rPr lang="en-US" dirty="0"/>
              <a:t>Domain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7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2CFCC24-7770-704C-9B36-68E38B84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1" y="1531383"/>
            <a:ext cx="3175168" cy="238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graph view of the business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1050600" y="3916225"/>
            <a:ext cx="16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with</a:t>
            </a:r>
          </a:p>
          <a:p>
            <a:r>
              <a:rPr lang="en-US" dirty="0"/>
              <a:t>Social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4143350" y="6488668"/>
            <a:ext cx="23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Recommender Systems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8164238" y="4336009"/>
            <a:ext cx="297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Financial Transaction network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22AAD3-DD1C-8C42-B71E-DDDB4F3B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130" y="1605025"/>
            <a:ext cx="3555128" cy="27309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3CA700-64E1-2644-81B9-346B3905D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759" y="3700101"/>
            <a:ext cx="3936350" cy="29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5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BD89-6273-8F40-B9B6-F2827002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graph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AFEB6-6B29-7045-A102-96A372315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5CD872-08FD-8E4C-9DC0-488EB60D18BF}"/>
              </a:ext>
            </a:extLst>
          </p:cNvPr>
          <p:cNvGrpSpPr/>
          <p:nvPr/>
        </p:nvGrpSpPr>
        <p:grpSpPr>
          <a:xfrm>
            <a:off x="1065726" y="2683373"/>
            <a:ext cx="3166017" cy="2231951"/>
            <a:chOff x="468350" y="3503505"/>
            <a:chExt cx="3166017" cy="2231951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850D9949-904B-F346-A67B-78EC9274A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46DE99-C26D-7949-A31E-AF0AE7CFBD5F}"/>
                </a:ext>
              </a:extLst>
            </p:cNvPr>
            <p:cNvSpPr txBox="1"/>
            <p:nvPr/>
          </p:nvSpPr>
          <p:spPr>
            <a:xfrm>
              <a:off x="1071464" y="5366124"/>
              <a:ext cx="1575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Drug discovery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DBC7E-76B7-254E-9346-8EBD2CE77F72}"/>
              </a:ext>
            </a:extLst>
          </p:cNvPr>
          <p:cNvGrpSpPr/>
          <p:nvPr/>
        </p:nvGrpSpPr>
        <p:grpSpPr>
          <a:xfrm>
            <a:off x="4459269" y="2311439"/>
            <a:ext cx="2897149" cy="2603885"/>
            <a:chOff x="8940134" y="4442629"/>
            <a:chExt cx="2897149" cy="2603885"/>
          </a:xfrm>
        </p:grpSpPr>
        <p:pic>
          <p:nvPicPr>
            <p:cNvPr id="8" name="Picture 8" descr="Image result for knowledge graph">
              <a:extLst>
                <a:ext uri="{FF2B5EF4-FFF2-40B4-BE49-F238E27FC236}">
                  <a16:creationId xmlns:a16="http://schemas.microsoft.com/office/drawing/2014/main" id="{7677093B-8C7E-4844-83EC-263F6AA05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0DCF-0D07-6742-A451-141E21499338}"/>
                </a:ext>
              </a:extLst>
            </p:cNvPr>
            <p:cNvSpPr txBox="1"/>
            <p:nvPr/>
          </p:nvSpPr>
          <p:spPr>
            <a:xfrm>
              <a:off x="9484293" y="6677182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  <p:pic>
        <p:nvPicPr>
          <p:cNvPr id="1026" name="Picture 2" descr="Image result for road network">
            <a:extLst>
              <a:ext uri="{FF2B5EF4-FFF2-40B4-BE49-F238E27FC236}">
                <a16:creationId xmlns:a16="http://schemas.microsoft.com/office/drawing/2014/main" id="{CEF409D4-5737-DA43-A489-40E544C9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32" y="1825625"/>
            <a:ext cx="3647854" cy="29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33006A-C0CF-3E45-98E7-D83C099DE38A}"/>
              </a:ext>
            </a:extLst>
          </p:cNvPr>
          <p:cNvSpPr txBox="1"/>
          <p:nvPr/>
        </p:nvSpPr>
        <p:spPr>
          <a:xfrm>
            <a:off x="9186313" y="4549667"/>
            <a:ext cx="14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network</a:t>
            </a:r>
          </a:p>
        </p:txBody>
      </p:sp>
    </p:spTree>
    <p:extLst>
      <p:ext uri="{BB962C8B-B14F-4D97-AF65-F5344CB8AC3E}">
        <p14:creationId xmlns:p14="http://schemas.microsoft.com/office/powerpoint/2010/main" val="311475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E13E-7275-0647-BF68-1F14D35D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classification</a:t>
            </a:r>
          </a:p>
          <a:p>
            <a:pPr lvl="1"/>
            <a:r>
              <a:rPr lang="en-US" dirty="0"/>
              <a:t>Detect malicious accounts</a:t>
            </a:r>
          </a:p>
          <a:p>
            <a:pPr lvl="1"/>
            <a:r>
              <a:rPr lang="en-US" dirty="0"/>
              <a:t>Target right customers</a:t>
            </a:r>
          </a:p>
          <a:p>
            <a:r>
              <a:rPr lang="en-US" dirty="0"/>
              <a:t>Link prediction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Predict missing relations in a knowledge graph</a:t>
            </a:r>
          </a:p>
          <a:p>
            <a:r>
              <a:rPr lang="en-US" dirty="0"/>
              <a:t>Graph classification</a:t>
            </a:r>
          </a:p>
          <a:p>
            <a:pPr lvl="1"/>
            <a:r>
              <a:rPr lang="en-US" dirty="0"/>
              <a:t>Predict the property of a chemical compound</a:t>
            </a:r>
          </a:p>
        </p:txBody>
      </p:sp>
    </p:spTree>
    <p:extLst>
      <p:ext uri="{BB962C8B-B14F-4D97-AF65-F5344CB8AC3E}">
        <p14:creationId xmlns:p14="http://schemas.microsoft.com/office/powerpoint/2010/main" val="426853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6657</TotalTime>
  <Words>917</Words>
  <Application>Microsoft Macintosh PowerPoint</Application>
  <PresentationFormat>Widescreen</PresentationFormat>
  <Paragraphs>220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Deep learning on graphs</vt:lpstr>
      <vt:lpstr>Agenda</vt:lpstr>
      <vt:lpstr>Fraud detection</vt:lpstr>
      <vt:lpstr>Recommendation</vt:lpstr>
      <vt:lpstr>Marketing</vt:lpstr>
      <vt:lpstr>The current approach</vt:lpstr>
      <vt:lpstr>A graph view of the business problems</vt:lpstr>
      <vt:lpstr>More graph problems</vt:lpstr>
      <vt:lpstr>Tasks in graph learning</vt:lpstr>
      <vt:lpstr>Graph learning requires to embed nodes</vt:lpstr>
      <vt:lpstr>What is GNN?</vt:lpstr>
      <vt:lpstr>What is new in GNN?</vt:lpstr>
      <vt:lpstr>Deep learning + Graph</vt:lpstr>
      <vt:lpstr>A general formalization of GNN</vt:lpstr>
      <vt:lpstr>A GNN Example: Graph convolution network</vt:lpstr>
      <vt:lpstr>More explanation on GCN</vt:lpstr>
      <vt:lpstr>Example 2: Graph attention networks (GAT)</vt:lpstr>
      <vt:lpstr>Example 3: Relational graph convolution networks (RGCN)</vt:lpstr>
      <vt:lpstr>A multi-layer GNN</vt:lpstr>
      <vt:lpstr>The power of GNN</vt:lpstr>
      <vt:lpstr>Traditional methods for network embedding</vt:lpstr>
      <vt:lpstr>Limitations in traditional methods</vt:lpstr>
      <vt:lpstr>How to train a GNN?</vt:lpstr>
      <vt:lpstr>Node classification with GNN</vt:lpstr>
      <vt:lpstr>Link prediction with GNN</vt:lpstr>
      <vt:lpstr>Graph classification</vt:lpstr>
      <vt:lpstr>How to train GNN on large graphs</vt:lpstr>
      <vt:lpstr>A glance of mini-batch training on graphs</vt:lpstr>
      <vt:lpstr>Mini-batch with neighbor sampling</vt:lpstr>
      <vt:lpstr>Summary</vt:lpstr>
      <vt:lpstr>Thank you!</vt:lpstr>
      <vt:lpstr>Notebook setup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78</cp:revision>
  <dcterms:created xsi:type="dcterms:W3CDTF">2019-10-13T06:15:57Z</dcterms:created>
  <dcterms:modified xsi:type="dcterms:W3CDTF">2019-10-18T08:08:53Z</dcterms:modified>
</cp:coreProperties>
</file>